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94" r:id="rId3"/>
    <p:sldId id="305" r:id="rId4"/>
    <p:sldId id="304" r:id="rId5"/>
    <p:sldId id="295" r:id="rId6"/>
    <p:sldId id="299" r:id="rId7"/>
    <p:sldId id="284" r:id="rId8"/>
    <p:sldId id="291" r:id="rId9"/>
    <p:sldId id="303" r:id="rId10"/>
    <p:sldId id="290" r:id="rId11"/>
    <p:sldId id="293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590"/>
    <a:srgbClr val="A9C7E9"/>
    <a:srgbClr val="D7E5F5"/>
    <a:srgbClr val="87B0E1"/>
    <a:srgbClr val="377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3" autoAdjust="0"/>
    <p:restoredTop sz="89784" autoAdjust="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"/>
          <c:w val="0.60308216279827564"/>
          <c:h val="0.7792682126228398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layout>
                <c:manualLayout>
                  <c:x val="7.4755647544280865E-2"/>
                  <c:y val="1.9912662033967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345163628351043E-2"/>
                  <c:y val="1.9912662033967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934679712421207E-2"/>
                  <c:y val="3.6980658063082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2</c:v>
                </c:pt>
                <c:pt idx="3">
                  <c:v>2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3</c:v>
                </c:pt>
                <c:pt idx="3">
                  <c:v>0</c:v>
                </c:pt>
                <c:pt idx="5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31</c:v>
                </c:pt>
                <c:pt idx="3">
                  <c:v>9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158018560"/>
        <c:axId val="142734400"/>
        <c:axId val="0"/>
      </c:bar3DChart>
      <c:catAx>
        <c:axId val="158018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2734400"/>
        <c:crosses val="autoZero"/>
        <c:auto val="1"/>
        <c:lblAlgn val="ctr"/>
        <c:lblOffset val="100"/>
        <c:noMultiLvlLbl val="0"/>
      </c:catAx>
      <c:valAx>
        <c:axId val="142734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801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.12800997021836283"/>
          <c:w val="0.60308216279827564"/>
          <c:h val="0.67970494317835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layout>
                <c:manualLayout>
                  <c:x val="7.0524195796491385E-2"/>
                  <c:y val="2.8446660048525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2</c:v>
                </c:pt>
                <c:pt idx="3">
                  <c:v>5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9.8733874115087931E-3"/>
                  <c:y val="-2.2809069601585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36</c:v>
                </c:pt>
                <c:pt idx="3">
                  <c:v>14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44862976"/>
        <c:axId val="130905152"/>
        <c:axId val="0"/>
      </c:bar3DChart>
      <c:catAx>
        <c:axId val="44862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0905152"/>
        <c:crosses val="autoZero"/>
        <c:auto val="1"/>
        <c:lblAlgn val="ctr"/>
        <c:lblOffset val="100"/>
        <c:noMultiLvlLbl val="0"/>
      </c:catAx>
      <c:valAx>
        <c:axId val="130905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486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2022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0.14812</cdr:x>
      <cdr:y>0.17308</cdr:y>
    </cdr:from>
    <cdr:to>
      <cdr:x>0.24967</cdr:x>
      <cdr:y>0.40004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650" y="64807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0.14812</cdr:x>
      <cdr:y>0.17308</cdr:y>
    </cdr:from>
    <cdr:to>
      <cdr:x>0.24967</cdr:x>
      <cdr:y>0.40004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650" y="64807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D32DDF95-C65C-476A-AA2D-08BABA6DE1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336D7DC-7DF0-4E08-B127-7134A95BB6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97" y="0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951BD1E7-0CDF-41A0-B26E-374800642F3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0B87FCD-F57B-4652-A58C-5DA4EE5F63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8631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8CAF6AC-758E-4A07-B609-8CD7603346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97" y="9378631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D09E8AA1-A9BC-4B76-BE7F-74C6F419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070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/>
          <a:lstStyle>
            <a:lvl1pPr algn="r">
              <a:defRPr sz="1200"/>
            </a:lvl1pPr>
          </a:lstStyle>
          <a:p>
            <a:fld id="{6A6379EF-87D3-4581-9075-F562B18F212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5" tIns="45352" rIns="90705" bIns="453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0705" tIns="45352" rIns="90705" bIns="453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 anchor="b"/>
          <a:lstStyle>
            <a:lvl1pPr algn="r">
              <a:defRPr sz="1200"/>
            </a:lvl1pPr>
          </a:lstStyle>
          <a:p>
            <a:fld id="{BC72453E-B760-4EF5-BEB8-8469945E0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578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453-3EF4-4889-A30A-EB452DC42F9D}" type="datetime1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349-F505-433F-AF35-B6C548C5499E}" type="datetime1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2CE2-3878-4040-9A65-E1C3F1A2F209}" type="datetime1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E282-B3F2-43BA-9741-55E335DEF1DE}" type="datetime1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8F3-5D70-4D7A-B511-C9F09D776DAA}" type="datetime1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7A11-6047-4CFC-899D-7C0D7CD72C3E}" type="datetime1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D4F5-7C77-4868-8827-A16F2C1A5572}" type="datetime1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0756-8D36-4A1F-8028-AAE40802550E}" type="datetime1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9C-BAE6-4617-B446-30E02A63EB0E}" type="datetime1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7DAC-0C62-4A82-B457-2CA65CB1A948}" type="datetime1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D4F4D-BAC9-4BE8-827C-B7F2980AB14A}" type="datetime1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A6D9-B930-4E75-AC31-AE8BA8511EB8}" type="datetime1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55278966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77156" y="1628800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 итогах работы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и контроля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ядерных материалов и физической защитой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три квартала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2022 года</a:t>
            </a:r>
          </a:p>
          <a:p>
            <a:pPr algn="ctr"/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Глодов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Дмитрий Анатольевич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Главный государственный инспектор ОНРД ЯРБ ПТЦ, УК ЯМ и ФЗ Центрального МТУ по надзору за ЯРБ Ростехнадзора</a:t>
            </a:r>
          </a:p>
          <a:p>
            <a:pPr algn="ctr"/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5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причины нарушений, выявляемых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54918"/>
            <a:ext cx="92744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Недостаточное кол-во специалистов в подразделениях занимающихся вопросами УК и ФЗ на поднадзорных предприятиях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Неполное понимание специалистами поднадзорных предприятий вопросов, касающихся их должностных обязанностей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 стороны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руководства среднего и высшего звена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Недостаточное финансирование деятельности по УК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4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5400" b="1" dirty="0"/>
              <a:t>Спасибо за внимание!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18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0734052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Основные направления деятельности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плановых и внеплановых проверок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проверок в режиме постоянного государственного надзора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нормотворческой деятельности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2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3375891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Направления надзора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ядерной и радиационной безопасностью предприятий топливного цикла (далее – ЯРБ ПТЦ) и организаций оказывающих услуги предприятиям топливного цикла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организациями осуществляющими транспортирование ядерных материалов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учетом и контролем ядерных материалов (далее – УК ЯМ)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обеспечением физической защиты ядерных установок и пунктов хранения (далее –ФЗ)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58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61116497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256141"/>
              </p:ext>
            </p:extLst>
          </p:nvPr>
        </p:nvGraphicFramePr>
        <p:xfrm>
          <a:off x="69998" y="1628800"/>
          <a:ext cx="90040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055" y="1628800"/>
            <a:ext cx="8339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проведенных инспекций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по направлениям УК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ФЗ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ЯМ и ЯРБ ПТЦ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квартала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292754"/>
            <a:ext cx="48965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2022                    2022                     2022</a:t>
            </a:r>
            <a:endParaRPr lang="ru-RU" dirty="0"/>
          </a:p>
          <a:p>
            <a:endParaRPr lang="ru-RU" sz="400" dirty="0"/>
          </a:p>
          <a:p>
            <a:r>
              <a:rPr lang="ru-RU" dirty="0" smtClean="0"/>
              <a:t>   </a:t>
            </a:r>
            <a:r>
              <a:rPr lang="ru-RU" dirty="0" err="1" smtClean="0"/>
              <a:t>УиК</a:t>
            </a:r>
            <a:r>
              <a:rPr lang="ru-RU" dirty="0" smtClean="0"/>
              <a:t> ЯМ	</a:t>
            </a:r>
            <a:r>
              <a:rPr lang="ru-RU" dirty="0"/>
              <a:t> </a:t>
            </a:r>
            <a:r>
              <a:rPr lang="ru-RU" dirty="0" smtClean="0"/>
              <a:t>            ФЗ ЯМ                 ЯРБ ПТЦ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44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10981805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829860"/>
              </p:ext>
            </p:extLst>
          </p:nvPr>
        </p:nvGraphicFramePr>
        <p:xfrm>
          <a:off x="69998" y="1628800"/>
          <a:ext cx="90040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055" y="1628800"/>
            <a:ext cx="8339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выявленных нарушений по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направлениям УК , ФЗ ЯМ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ЯРБ ПТЦ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квартала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301208"/>
            <a:ext cx="48965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	</a:t>
            </a:r>
            <a:r>
              <a:rPr lang="ru-RU" dirty="0"/>
              <a:t> </a:t>
            </a:r>
            <a:r>
              <a:rPr lang="ru-RU" dirty="0" smtClean="0"/>
              <a:t>                2022                   2022      </a:t>
            </a:r>
            <a:endParaRPr lang="ru-RU" dirty="0"/>
          </a:p>
          <a:p>
            <a:endParaRPr lang="ru-RU" sz="400" dirty="0"/>
          </a:p>
          <a:p>
            <a:r>
              <a:rPr lang="ru-RU" dirty="0" smtClean="0"/>
              <a:t>  </a:t>
            </a:r>
            <a:r>
              <a:rPr lang="ru-RU" dirty="0" err="1" smtClean="0"/>
              <a:t>УиК</a:t>
            </a:r>
            <a:r>
              <a:rPr lang="ru-RU" dirty="0" smtClean="0"/>
              <a:t> ЯМ                 ФЗ ЯМ              ЯРБ ПТЦ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38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наложенных административных штрафов в 2022 году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60947"/>
              </p:ext>
            </p:extLst>
          </p:nvPr>
        </p:nvGraphicFramePr>
        <p:xfrm>
          <a:off x="683569" y="2420888"/>
          <a:ext cx="7920879" cy="225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128125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штрафов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12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УК ЯМ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05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УК, выявленные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ведения учетных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документов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порядка проведения физической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инвентаризации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документов (инструкций, положений и т.д.) по учету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контролю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порядка обращения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пломбами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2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9206" y="1367497"/>
            <a:ext cx="712879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ФЗ, выявленные при проведении надзорных </a:t>
            </a:r>
            <a:r>
              <a:rPr lang="ru-RU" sz="2160" b="1" dirty="0" smtClean="0"/>
              <a:t>мероприятий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объектовых документов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ИТСФЗ требованиям 646 Постановления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7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</a:t>
            </a:r>
            <a:r>
              <a:rPr lang="ru-RU" sz="2160" b="1" dirty="0" smtClean="0"/>
              <a:t>ЯРБ ПТЦ, </a:t>
            </a:r>
            <a:r>
              <a:rPr lang="ru-RU" sz="2160" b="1" dirty="0"/>
              <a:t>выявленные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объектовых документов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ЯРБ ПТЦ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есоответствие документов реальному состоянию объекта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66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357</Words>
  <Application>Microsoft Office PowerPoint</Application>
  <PresentationFormat>Экран (4:3)</PresentationFormat>
  <Paragraphs>87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Серегин П.А.</dc:creator>
  <cp:lastModifiedBy>Дмитрий Глодов</cp:lastModifiedBy>
  <cp:revision>168</cp:revision>
  <cp:lastPrinted>2019-06-26T06:24:23Z</cp:lastPrinted>
  <dcterms:created xsi:type="dcterms:W3CDTF">2015-09-22T06:41:40Z</dcterms:created>
  <dcterms:modified xsi:type="dcterms:W3CDTF">2022-11-28T10:22:44Z</dcterms:modified>
</cp:coreProperties>
</file>